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obo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Roboto-bold.fntdata"/><Relationship Id="rId10" Type="http://schemas.openxmlformats.org/officeDocument/2006/relationships/slide" Target="slides/slide5.xml"/><Relationship Id="rId21" Type="http://schemas.openxmlformats.org/officeDocument/2006/relationships/font" Target="fonts/Roboto-regular.fntdata"/><Relationship Id="rId13" Type="http://schemas.openxmlformats.org/officeDocument/2006/relationships/slide" Target="slides/slide8.xml"/><Relationship Id="rId24" Type="http://schemas.openxmlformats.org/officeDocument/2006/relationships/font" Target="fonts/Roboto-boldItalic.fntdata"/><Relationship Id="rId12" Type="http://schemas.openxmlformats.org/officeDocument/2006/relationships/slide" Target="slides/slide7.xml"/><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5af8295e48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5af8295e48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g5af8295e48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5af8295e48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5af8295e48_0_10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5af8295e48_0_1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5b105dc49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5b105dc49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5af8295e48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af8295e48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5b0f4cc3ab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5b0f4cc3ab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g5af8295e4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5af8295e4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5b105dc49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5b105dc49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5b105dc49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5b105dc49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5af8295e48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5af8295e48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5af8295e48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5af8295e48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5b105dc49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5b105dc49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5af8295e48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5af8295e48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5af8295e48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5af8295e48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youtube.com/watch?v=RDYZnfrJjKc" TargetMode="Externa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1237075"/>
            <a:ext cx="8222100" cy="1793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Dockweiler State Beach </a:t>
            </a:r>
            <a:endParaRPr sz="4800"/>
          </a:p>
          <a:p>
            <a:pPr indent="0" lvl="0" marL="0" rtl="0" algn="ctr">
              <a:spcBef>
                <a:spcPts val="0"/>
              </a:spcBef>
              <a:spcAft>
                <a:spcPts val="0"/>
              </a:spcAft>
              <a:buNone/>
            </a:pPr>
            <a:r>
              <a:rPr lang="en" sz="4800"/>
              <a:t>Trash Build-up &amp; Littering</a:t>
            </a:r>
            <a:endParaRPr sz="4800"/>
          </a:p>
        </p:txBody>
      </p:sp>
      <p:sp>
        <p:nvSpPr>
          <p:cNvPr id="86" name="Google Shape;86;p13"/>
          <p:cNvSpPr txBox="1"/>
          <p:nvPr>
            <p:ph idx="1" type="subTitle"/>
          </p:nvPr>
        </p:nvSpPr>
        <p:spPr>
          <a:xfrm>
            <a:off x="598088" y="3437538"/>
            <a:ext cx="8222100" cy="432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solidFill>
                <a:srgbClr val="CFE2F3"/>
              </a:solidFill>
            </a:endParaRPr>
          </a:p>
        </p:txBody>
      </p:sp>
      <p:pic>
        <p:nvPicPr>
          <p:cNvPr id="87" name="Google Shape;87;p13"/>
          <p:cNvPicPr preferRelativeResize="0"/>
          <p:nvPr/>
        </p:nvPicPr>
        <p:blipFill>
          <a:blip r:embed="rId3">
            <a:alphaModFix/>
          </a:blip>
          <a:stretch>
            <a:fillRect/>
          </a:stretch>
        </p:blipFill>
        <p:spPr>
          <a:xfrm>
            <a:off x="0" y="3573750"/>
            <a:ext cx="3006800" cy="1569750"/>
          </a:xfrm>
          <a:prstGeom prst="rect">
            <a:avLst/>
          </a:prstGeom>
          <a:noFill/>
          <a:ln>
            <a:noFill/>
          </a:ln>
        </p:spPr>
      </p:pic>
      <p:pic>
        <p:nvPicPr>
          <p:cNvPr id="88" name="Google Shape;88;p13"/>
          <p:cNvPicPr preferRelativeResize="0"/>
          <p:nvPr/>
        </p:nvPicPr>
        <p:blipFill>
          <a:blip r:embed="rId3">
            <a:alphaModFix/>
          </a:blip>
          <a:stretch>
            <a:fillRect/>
          </a:stretch>
        </p:blipFill>
        <p:spPr>
          <a:xfrm flipH="1">
            <a:off x="6137200" y="3573750"/>
            <a:ext cx="3006800" cy="1569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Question:</a:t>
            </a:r>
            <a:endParaRPr/>
          </a:p>
        </p:txBody>
      </p:sp>
      <p:sp>
        <p:nvSpPr>
          <p:cNvPr id="94" name="Google Shape;94;p14"/>
          <p:cNvSpPr txBox="1"/>
          <p:nvPr>
            <p:ph idx="1" type="body"/>
          </p:nvPr>
        </p:nvSpPr>
        <p:spPr>
          <a:xfrm>
            <a:off x="311700" y="1220125"/>
            <a:ext cx="65565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2400"/>
              <a:t>How does </a:t>
            </a:r>
            <a:r>
              <a:rPr b="1" lang="en" sz="2400"/>
              <a:t>trash build up</a:t>
            </a:r>
            <a:r>
              <a:rPr lang="en" sz="2400"/>
              <a:t> and </a:t>
            </a:r>
            <a:r>
              <a:rPr b="1" lang="en" sz="2400"/>
              <a:t>littering</a:t>
            </a:r>
            <a:r>
              <a:rPr lang="en" sz="2400"/>
              <a:t> at Dockweiler State Beach affect the experience of beach users, and what is being done to </a:t>
            </a:r>
            <a:r>
              <a:rPr b="1" lang="en" sz="2400"/>
              <a:t>prevent</a:t>
            </a:r>
            <a:r>
              <a:rPr lang="en" sz="2400"/>
              <a:t> and </a:t>
            </a:r>
            <a:r>
              <a:rPr b="1" lang="en" sz="2400"/>
              <a:t>reduce</a:t>
            </a:r>
            <a:r>
              <a:rPr lang="en" sz="2400"/>
              <a:t> the waste?</a:t>
            </a:r>
            <a:endParaRPr sz="2400"/>
          </a:p>
        </p:txBody>
      </p:sp>
      <p:pic>
        <p:nvPicPr>
          <p:cNvPr id="95" name="Google Shape;95;p14"/>
          <p:cNvPicPr preferRelativeResize="0"/>
          <p:nvPr/>
        </p:nvPicPr>
        <p:blipFill>
          <a:blip r:embed="rId3">
            <a:alphaModFix/>
          </a:blip>
          <a:stretch>
            <a:fillRect/>
          </a:stretch>
        </p:blipFill>
        <p:spPr>
          <a:xfrm>
            <a:off x="6868200" y="1318725"/>
            <a:ext cx="1721725" cy="20793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Google Shape;100;p1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Setting: Dockweiler State Beach</a:t>
            </a:r>
            <a:endParaRPr/>
          </a:p>
        </p:txBody>
      </p:sp>
      <p:sp>
        <p:nvSpPr>
          <p:cNvPr id="101" name="Google Shape;101;p15"/>
          <p:cNvSpPr txBox="1"/>
          <p:nvPr>
            <p:ph idx="1" type="body"/>
          </p:nvPr>
        </p:nvSpPr>
        <p:spPr>
          <a:xfrm>
            <a:off x="311700" y="1116600"/>
            <a:ext cx="5506200" cy="33390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sz="2200"/>
              <a:t>Dockweiler State Beach is a popular beach site in California, known for its picnic-friendly atmosphere.</a:t>
            </a:r>
            <a:endParaRPr sz="2200"/>
          </a:p>
          <a:p>
            <a:pPr indent="-355600" lvl="1" marL="914400" rtl="0" algn="l">
              <a:spcBef>
                <a:spcPts val="0"/>
              </a:spcBef>
              <a:spcAft>
                <a:spcPts val="0"/>
              </a:spcAft>
              <a:buSzPts val="2000"/>
              <a:buChar char="-"/>
            </a:pPr>
            <a:r>
              <a:rPr lang="en" sz="2000"/>
              <a:t>The ocean is used for swimming in moderation. </a:t>
            </a:r>
            <a:endParaRPr sz="2000"/>
          </a:p>
          <a:p>
            <a:pPr indent="-355600" lvl="1" marL="914400" rtl="0" algn="l">
              <a:spcBef>
                <a:spcPts val="0"/>
              </a:spcBef>
              <a:spcAft>
                <a:spcPts val="0"/>
              </a:spcAft>
              <a:buSzPts val="2000"/>
              <a:buChar char="-"/>
            </a:pPr>
            <a:r>
              <a:rPr lang="en" sz="2000"/>
              <a:t>There are multiple bonfire pits across the sand.</a:t>
            </a:r>
            <a:endParaRPr sz="2000"/>
          </a:p>
          <a:p>
            <a:pPr indent="-368300" lvl="2" marL="1371600" rtl="0" algn="l">
              <a:spcBef>
                <a:spcPts val="0"/>
              </a:spcBef>
              <a:spcAft>
                <a:spcPts val="0"/>
              </a:spcAft>
              <a:buSzPts val="2200"/>
              <a:buChar char="-"/>
            </a:pPr>
            <a:r>
              <a:rPr lang="en" sz="1800"/>
              <a:t>Patrons congregate around these fire pits to prepare food.</a:t>
            </a:r>
            <a:r>
              <a:rPr lang="en" sz="2200"/>
              <a:t> </a:t>
            </a:r>
            <a:endParaRPr sz="2200"/>
          </a:p>
          <a:p>
            <a:pPr indent="0" lvl="0" marL="0" rtl="0" algn="l">
              <a:spcBef>
                <a:spcPts val="1600"/>
              </a:spcBef>
              <a:spcAft>
                <a:spcPts val="1600"/>
              </a:spcAft>
              <a:buNone/>
            </a:pPr>
            <a:r>
              <a:t/>
            </a:r>
            <a:endParaRPr sz="2200"/>
          </a:p>
        </p:txBody>
      </p:sp>
      <p:pic>
        <p:nvPicPr>
          <p:cNvPr id="102" name="Google Shape;102;p15"/>
          <p:cNvPicPr preferRelativeResize="0"/>
          <p:nvPr/>
        </p:nvPicPr>
        <p:blipFill>
          <a:blip r:embed="rId3">
            <a:alphaModFix/>
          </a:blip>
          <a:stretch>
            <a:fillRect/>
          </a:stretch>
        </p:blipFill>
        <p:spPr>
          <a:xfrm>
            <a:off x="5952186" y="1229875"/>
            <a:ext cx="2880114" cy="2157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Setting: Dockweiler State Beach</a:t>
            </a:r>
            <a:endParaRPr/>
          </a:p>
          <a:p>
            <a:pPr indent="0" lvl="0" marL="0" rtl="0" algn="l">
              <a:spcBef>
                <a:spcPts val="0"/>
              </a:spcBef>
              <a:spcAft>
                <a:spcPts val="0"/>
              </a:spcAft>
              <a:buNone/>
            </a:pPr>
            <a:r>
              <a:t/>
            </a:r>
            <a:endParaRPr/>
          </a:p>
        </p:txBody>
      </p:sp>
      <p:sp>
        <p:nvSpPr>
          <p:cNvPr id="108" name="Google Shape;108;p1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9" name="Google Shape;109;p16"/>
          <p:cNvPicPr preferRelativeResize="0"/>
          <p:nvPr/>
        </p:nvPicPr>
        <p:blipFill>
          <a:blip r:embed="rId3">
            <a:alphaModFix/>
          </a:blip>
          <a:stretch>
            <a:fillRect/>
          </a:stretch>
        </p:blipFill>
        <p:spPr>
          <a:xfrm>
            <a:off x="311700" y="1894175"/>
            <a:ext cx="4012050" cy="2674700"/>
          </a:xfrm>
          <a:prstGeom prst="rect">
            <a:avLst/>
          </a:prstGeom>
          <a:noFill/>
          <a:ln>
            <a:noFill/>
          </a:ln>
        </p:spPr>
      </p:pic>
      <p:pic>
        <p:nvPicPr>
          <p:cNvPr id="110" name="Google Shape;110;p16"/>
          <p:cNvPicPr preferRelativeResize="0"/>
          <p:nvPr/>
        </p:nvPicPr>
        <p:blipFill>
          <a:blip r:embed="rId4">
            <a:alphaModFix/>
          </a:blip>
          <a:stretch>
            <a:fillRect/>
          </a:stretch>
        </p:blipFill>
        <p:spPr>
          <a:xfrm>
            <a:off x="4407250" y="1017800"/>
            <a:ext cx="4425047" cy="26792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Setting: Dockweiler State Beach</a:t>
            </a:r>
            <a:endParaRPr/>
          </a:p>
          <a:p>
            <a:pPr indent="0" lvl="0" marL="0" rtl="0" algn="l">
              <a:spcBef>
                <a:spcPts val="0"/>
              </a:spcBef>
              <a:spcAft>
                <a:spcPts val="0"/>
              </a:spcAft>
              <a:buNone/>
            </a:pPr>
            <a:r>
              <a:t/>
            </a:r>
            <a:endParaRPr/>
          </a:p>
        </p:txBody>
      </p:sp>
      <p:sp>
        <p:nvSpPr>
          <p:cNvPr id="116" name="Google Shape;116;p17"/>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7" name="Google Shape;117;p17"/>
          <p:cNvPicPr preferRelativeResize="0"/>
          <p:nvPr/>
        </p:nvPicPr>
        <p:blipFill>
          <a:blip r:embed="rId3">
            <a:alphaModFix/>
          </a:blip>
          <a:stretch>
            <a:fillRect/>
          </a:stretch>
        </p:blipFill>
        <p:spPr>
          <a:xfrm>
            <a:off x="1222479" y="1229875"/>
            <a:ext cx="5014424" cy="3212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Field Note Observation:</a:t>
            </a:r>
            <a:endParaRPr/>
          </a:p>
        </p:txBody>
      </p:sp>
      <p:sp>
        <p:nvSpPr>
          <p:cNvPr id="123" name="Google Shape;123;p18"/>
          <p:cNvSpPr txBox="1"/>
          <p:nvPr>
            <p:ph idx="1" type="body"/>
          </p:nvPr>
        </p:nvSpPr>
        <p:spPr>
          <a:xfrm>
            <a:off x="311700" y="1229875"/>
            <a:ext cx="8520600" cy="354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1st Observation: Afternoon </a:t>
            </a:r>
            <a:endParaRPr sz="2200"/>
          </a:p>
          <a:p>
            <a:pPr indent="-355600" lvl="0" marL="457200" rtl="0" algn="l">
              <a:spcBef>
                <a:spcPts val="1600"/>
              </a:spcBef>
              <a:spcAft>
                <a:spcPts val="0"/>
              </a:spcAft>
              <a:buSzPts val="2000"/>
              <a:buChar char="-"/>
            </a:pPr>
            <a:r>
              <a:rPr lang="en" sz="2000"/>
              <a:t>Gaining an understanding of the site</a:t>
            </a:r>
            <a:endParaRPr sz="2000"/>
          </a:p>
          <a:p>
            <a:pPr indent="-330200" lvl="1" marL="914400" rtl="0" algn="l">
              <a:spcBef>
                <a:spcPts val="0"/>
              </a:spcBef>
              <a:spcAft>
                <a:spcPts val="0"/>
              </a:spcAft>
              <a:buSzPts val="1600"/>
              <a:buChar char="-"/>
            </a:pPr>
            <a:r>
              <a:rPr lang="en" sz="1600"/>
              <a:t>How is the beach organized (parking lot location, trash bin placement)?</a:t>
            </a:r>
            <a:endParaRPr sz="1600"/>
          </a:p>
          <a:p>
            <a:pPr indent="-330200" lvl="1" marL="914400" rtl="0" algn="l">
              <a:spcBef>
                <a:spcPts val="0"/>
              </a:spcBef>
              <a:spcAft>
                <a:spcPts val="0"/>
              </a:spcAft>
              <a:buSzPts val="1600"/>
              <a:buChar char="-"/>
            </a:pPr>
            <a:r>
              <a:rPr lang="en" sz="1600"/>
              <a:t>What condition is the beach in?</a:t>
            </a:r>
            <a:endParaRPr sz="1600"/>
          </a:p>
          <a:p>
            <a:pPr indent="-330200" lvl="1" marL="914400" rtl="0" algn="l">
              <a:spcBef>
                <a:spcPts val="0"/>
              </a:spcBef>
              <a:spcAft>
                <a:spcPts val="0"/>
              </a:spcAft>
              <a:buSzPts val="1600"/>
              <a:buChar char="-"/>
            </a:pPr>
            <a:r>
              <a:rPr lang="en" sz="1600"/>
              <a:t>What percentage of the patrons are doing a picnic by the firepits? Why?</a:t>
            </a:r>
            <a:endParaRPr sz="1600"/>
          </a:p>
          <a:p>
            <a:pPr indent="-330200" lvl="1" marL="914400" rtl="0" algn="l">
              <a:spcBef>
                <a:spcPts val="0"/>
              </a:spcBef>
              <a:spcAft>
                <a:spcPts val="0"/>
              </a:spcAft>
              <a:buSzPts val="1600"/>
              <a:buChar char="-"/>
            </a:pPr>
            <a:r>
              <a:rPr lang="en" sz="1600"/>
              <a:t>What percentage of patrons are swimming? Why?</a:t>
            </a:r>
            <a:endParaRPr sz="1600"/>
          </a:p>
          <a:p>
            <a:pPr indent="-330200" lvl="1" marL="914400" rtl="0" algn="l">
              <a:spcBef>
                <a:spcPts val="0"/>
              </a:spcBef>
              <a:spcAft>
                <a:spcPts val="0"/>
              </a:spcAft>
              <a:buSzPts val="1600"/>
              <a:buChar char="-"/>
            </a:pPr>
            <a:r>
              <a:rPr lang="en" sz="1600"/>
              <a:t>What is the general mood and atmosphere of the space? </a:t>
            </a:r>
            <a:endParaRPr sz="1600"/>
          </a:p>
          <a:p>
            <a:pPr indent="-330200" lvl="1" marL="914400" rtl="0" algn="l">
              <a:spcBef>
                <a:spcPts val="0"/>
              </a:spcBef>
              <a:spcAft>
                <a:spcPts val="0"/>
              </a:spcAft>
              <a:buSzPts val="1600"/>
              <a:buChar char="-"/>
            </a:pPr>
            <a:r>
              <a:rPr lang="en" sz="1600"/>
              <a:t>Where in the space is the most trash building up?</a:t>
            </a:r>
            <a:endParaRPr sz="1600"/>
          </a:p>
          <a:p>
            <a:pPr indent="-330200" lvl="1" marL="914400" rtl="0" algn="l">
              <a:spcBef>
                <a:spcPts val="0"/>
              </a:spcBef>
              <a:spcAft>
                <a:spcPts val="0"/>
              </a:spcAft>
              <a:buSzPts val="1600"/>
              <a:buChar char="-"/>
            </a:pPr>
            <a:r>
              <a:rPr lang="en" sz="1600"/>
              <a:t>Are trash bins being utilized?</a:t>
            </a:r>
            <a:endParaRPr sz="1600"/>
          </a:p>
          <a:p>
            <a:pPr indent="-330200" lvl="1" marL="914400" rtl="0" algn="l">
              <a:spcBef>
                <a:spcPts val="0"/>
              </a:spcBef>
              <a:spcAft>
                <a:spcPts val="0"/>
              </a:spcAft>
              <a:buSzPts val="1600"/>
              <a:buChar char="-"/>
            </a:pPr>
            <a:r>
              <a:rPr lang="en" sz="1600"/>
              <a:t>Is active littering taking place? </a:t>
            </a:r>
            <a:endParaRPr sz="1600"/>
          </a:p>
          <a:p>
            <a:pPr indent="-330200" lvl="1" marL="914400" rtl="0" algn="l">
              <a:spcBef>
                <a:spcPts val="0"/>
              </a:spcBef>
              <a:spcAft>
                <a:spcPts val="0"/>
              </a:spcAft>
              <a:buSzPts val="1600"/>
              <a:buChar char="-"/>
            </a:pPr>
            <a:r>
              <a:rPr lang="en" sz="1600"/>
              <a:t>Which activities hold a higher probability to produce waste? </a:t>
            </a:r>
            <a:endParaRPr sz="1600"/>
          </a:p>
        </p:txBody>
      </p:sp>
      <p:pic>
        <p:nvPicPr>
          <p:cNvPr id="124" name="Google Shape;124;p18"/>
          <p:cNvPicPr preferRelativeResize="0"/>
          <p:nvPr/>
        </p:nvPicPr>
        <p:blipFill>
          <a:blip r:embed="rId3">
            <a:alphaModFix/>
          </a:blip>
          <a:stretch>
            <a:fillRect/>
          </a:stretch>
        </p:blipFill>
        <p:spPr>
          <a:xfrm>
            <a:off x="5711125" y="410000"/>
            <a:ext cx="2463850" cy="1661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Field Note Observation:</a:t>
            </a:r>
            <a:endParaRPr/>
          </a:p>
          <a:p>
            <a:pPr indent="0" lvl="0" marL="0" rtl="0" algn="l">
              <a:spcBef>
                <a:spcPts val="0"/>
              </a:spcBef>
              <a:spcAft>
                <a:spcPts val="0"/>
              </a:spcAft>
              <a:buNone/>
            </a:pPr>
            <a:r>
              <a:t/>
            </a:r>
            <a:endParaRPr/>
          </a:p>
        </p:txBody>
      </p:sp>
      <p:sp>
        <p:nvSpPr>
          <p:cNvPr id="130" name="Google Shape;130;p19"/>
          <p:cNvSpPr txBox="1"/>
          <p:nvPr>
            <p:ph idx="1" type="body"/>
          </p:nvPr>
        </p:nvSpPr>
        <p:spPr>
          <a:xfrm>
            <a:off x="311700" y="1229875"/>
            <a:ext cx="42603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2nd Observation: Sunset</a:t>
            </a:r>
            <a:endParaRPr/>
          </a:p>
          <a:p>
            <a:pPr indent="-342900" lvl="0" marL="457200" rtl="0" algn="l">
              <a:spcBef>
                <a:spcPts val="1600"/>
              </a:spcBef>
              <a:spcAft>
                <a:spcPts val="0"/>
              </a:spcAft>
              <a:buSzPts val="1800"/>
              <a:buChar char="-"/>
            </a:pPr>
            <a:r>
              <a:rPr lang="en"/>
              <a:t>How often do you frequent Dockweiler Beach?</a:t>
            </a:r>
            <a:endParaRPr/>
          </a:p>
          <a:p>
            <a:pPr indent="-342900" lvl="0" marL="457200" rtl="0" algn="l">
              <a:spcBef>
                <a:spcPts val="0"/>
              </a:spcBef>
              <a:spcAft>
                <a:spcPts val="0"/>
              </a:spcAft>
              <a:buSzPts val="1800"/>
              <a:buChar char="-"/>
            </a:pPr>
            <a:r>
              <a:rPr lang="en"/>
              <a:t>Environmental issues with alcohol and smoking by the beach</a:t>
            </a:r>
            <a:endParaRPr/>
          </a:p>
          <a:p>
            <a:pPr indent="-317500" lvl="1" marL="914400" rtl="0" algn="l">
              <a:spcBef>
                <a:spcPts val="0"/>
              </a:spcBef>
              <a:spcAft>
                <a:spcPts val="0"/>
              </a:spcAft>
              <a:buSzPts val="1400"/>
              <a:buChar char="-"/>
            </a:pPr>
            <a:r>
              <a:rPr lang="en"/>
              <a:t>Leads to laziness and risky behavior</a:t>
            </a:r>
            <a:endParaRPr/>
          </a:p>
          <a:p>
            <a:pPr indent="-342900" lvl="0" marL="457200" rtl="0" algn="l">
              <a:spcBef>
                <a:spcPts val="0"/>
              </a:spcBef>
              <a:spcAft>
                <a:spcPts val="0"/>
              </a:spcAft>
              <a:buSzPts val="1800"/>
              <a:buChar char="-"/>
            </a:pPr>
            <a:r>
              <a:rPr lang="en"/>
              <a:t>Leaving trash behind on the way out.</a:t>
            </a:r>
            <a:endParaRPr/>
          </a:p>
          <a:p>
            <a:pPr indent="-317500" lvl="1" marL="914400" rtl="0" algn="l">
              <a:spcBef>
                <a:spcPts val="0"/>
              </a:spcBef>
              <a:spcAft>
                <a:spcPts val="0"/>
              </a:spcAft>
              <a:buSzPts val="1400"/>
              <a:buChar char="-"/>
            </a:pPr>
            <a:r>
              <a:rPr lang="en"/>
              <a:t>There’s too much trash to dispose</a:t>
            </a:r>
            <a:endParaRPr/>
          </a:p>
          <a:p>
            <a:pPr indent="-317500" lvl="1" marL="914400" rtl="0" algn="l">
              <a:spcBef>
                <a:spcPts val="0"/>
              </a:spcBef>
              <a:spcAft>
                <a:spcPts val="0"/>
              </a:spcAft>
              <a:buSzPts val="1400"/>
              <a:buChar char="-"/>
            </a:pPr>
            <a:r>
              <a:rPr lang="en"/>
              <a:t>Cleaning out cars before leaving</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31" name="Google Shape;131;p19"/>
          <p:cNvSpPr txBox="1"/>
          <p:nvPr>
            <p:ph idx="1" type="body"/>
          </p:nvPr>
        </p:nvSpPr>
        <p:spPr>
          <a:xfrm>
            <a:off x="4669950" y="1229875"/>
            <a:ext cx="43251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3rd</a:t>
            </a:r>
            <a:r>
              <a:rPr lang="en"/>
              <a:t> Observation: Mid-Day</a:t>
            </a:r>
            <a:endParaRPr/>
          </a:p>
          <a:p>
            <a:pPr indent="-342900" lvl="0" marL="457200" rtl="0" algn="l">
              <a:spcBef>
                <a:spcPts val="1600"/>
              </a:spcBef>
              <a:spcAft>
                <a:spcPts val="0"/>
              </a:spcAft>
              <a:buSzPts val="1800"/>
              <a:buChar char="-"/>
            </a:pPr>
            <a:r>
              <a:rPr lang="en"/>
              <a:t>Lack of patrolling and lifeguard duties</a:t>
            </a:r>
            <a:endParaRPr/>
          </a:p>
          <a:p>
            <a:pPr indent="-342900" lvl="0" marL="457200" rtl="0" algn="l">
              <a:spcBef>
                <a:spcPts val="0"/>
              </a:spcBef>
              <a:spcAft>
                <a:spcPts val="0"/>
              </a:spcAft>
              <a:buSzPts val="1800"/>
              <a:buChar char="-"/>
            </a:pPr>
            <a:r>
              <a:rPr lang="en"/>
              <a:t>Children at the beach and teaching them to pick up after themselves </a:t>
            </a:r>
            <a:endParaRPr/>
          </a:p>
          <a:p>
            <a:pPr indent="-342900" lvl="0" marL="457200" rtl="0" algn="l">
              <a:spcBef>
                <a:spcPts val="0"/>
              </a:spcBef>
              <a:spcAft>
                <a:spcPts val="0"/>
              </a:spcAft>
              <a:buSzPts val="1800"/>
              <a:buChar char="-"/>
            </a:pPr>
            <a:r>
              <a:rPr lang="en"/>
              <a:t>What is being done to prevent and reduce waste buildup?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 Dockweiler Patron </a:t>
            </a:r>
            <a:endParaRPr/>
          </a:p>
        </p:txBody>
      </p:sp>
      <p:sp>
        <p:nvSpPr>
          <p:cNvPr id="137" name="Google Shape;137;p2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First person account of interviewee’s experience at Dockweiler Beach.</a:t>
            </a:r>
            <a:endParaRPr/>
          </a:p>
          <a:p>
            <a:pPr indent="-317500" lvl="1" marL="914400" rtl="0" algn="l">
              <a:spcBef>
                <a:spcPts val="0"/>
              </a:spcBef>
              <a:spcAft>
                <a:spcPts val="0"/>
              </a:spcAft>
              <a:buSzPts val="1400"/>
              <a:buChar char="-"/>
            </a:pPr>
            <a:r>
              <a:rPr lang="en"/>
              <a:t>Los Angeles native</a:t>
            </a:r>
            <a:endParaRPr/>
          </a:p>
          <a:p>
            <a:pPr indent="-342900" lvl="0" marL="457200" rtl="0" algn="l">
              <a:spcBef>
                <a:spcPts val="0"/>
              </a:spcBef>
              <a:spcAft>
                <a:spcPts val="0"/>
              </a:spcAft>
              <a:buSzPts val="1800"/>
              <a:buChar char="-"/>
            </a:pPr>
            <a:r>
              <a:rPr lang="en"/>
              <a:t>Comparison between the environmental condition of Dockweiler and other California beaches and beaches outside of California </a:t>
            </a:r>
            <a:endParaRPr/>
          </a:p>
          <a:p>
            <a:pPr indent="-342900" lvl="0" marL="457200" rtl="0" algn="l">
              <a:spcBef>
                <a:spcPts val="0"/>
              </a:spcBef>
              <a:spcAft>
                <a:spcPts val="0"/>
              </a:spcAft>
              <a:buSzPts val="1800"/>
              <a:buChar char="-"/>
            </a:pPr>
            <a:r>
              <a:rPr lang="en"/>
              <a:t>Solution to cleanliness and a reduction of waste lies within the organization of the beach. </a:t>
            </a:r>
            <a:endParaRPr/>
          </a:p>
          <a:p>
            <a:pPr indent="-317500" lvl="1" marL="914400" rtl="0" algn="l">
              <a:spcBef>
                <a:spcPts val="0"/>
              </a:spcBef>
              <a:spcAft>
                <a:spcPts val="0"/>
              </a:spcAft>
              <a:buSzPts val="1400"/>
              <a:buChar char="-"/>
            </a:pPr>
            <a:r>
              <a:rPr lang="en"/>
              <a:t>California government should better fund its beaches </a:t>
            </a:r>
            <a:endParaRPr/>
          </a:p>
          <a:p>
            <a:pPr indent="-317500" lvl="1" marL="914400" rtl="0" algn="l">
              <a:spcBef>
                <a:spcPts val="0"/>
              </a:spcBef>
              <a:spcAft>
                <a:spcPts val="0"/>
              </a:spcAft>
              <a:buSzPts val="1400"/>
              <a:buChar char="-"/>
            </a:pPr>
            <a:r>
              <a:rPr lang="en"/>
              <a:t>Dockweiler lifeguards should stay until sundown and enforce cleanliness of environmental conditons.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 Dockweiler Patron </a:t>
            </a:r>
            <a:endParaRPr/>
          </a:p>
          <a:p>
            <a:pPr indent="0" lvl="0" marL="0" rtl="0" algn="l">
              <a:spcBef>
                <a:spcPts val="0"/>
              </a:spcBef>
              <a:spcAft>
                <a:spcPts val="0"/>
              </a:spcAft>
              <a:buNone/>
            </a:pPr>
            <a:r>
              <a:t/>
            </a:r>
            <a:endParaRPr/>
          </a:p>
        </p:txBody>
      </p:sp>
      <p:sp>
        <p:nvSpPr>
          <p:cNvPr id="143" name="Google Shape;143;p2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Interviewer: “</a:t>
            </a:r>
            <a:r>
              <a:rPr lang="en"/>
              <a:t>How do you feel about the environmental conditions at Dockweiler?”</a:t>
            </a:r>
            <a:endParaRPr/>
          </a:p>
          <a:p>
            <a:pPr indent="0" lvl="0" marL="0" rtl="0" algn="l">
              <a:spcBef>
                <a:spcPts val="1600"/>
              </a:spcBef>
              <a:spcAft>
                <a:spcPts val="0"/>
              </a:spcAft>
              <a:buNone/>
            </a:pPr>
            <a:r>
              <a:rPr lang="en"/>
              <a:t>Interviewee: “Specifically at Dockweiler, I feel like the issue starts at the parking lot as a matter of fact. It’s always dirty in the parking lot. Let me put it this way, There’s a lot of trash build up. I feel like there’s not enough places to throw away the trash. People will be like, “We’re just gonna be heading out so might as well leave our trash over here”. They might feel like “I’m not gonna leave it in the sand or throw it in the ocean but I’ll just leave it in the parking lot and be hoping somebody will be picking it up”.”</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2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 Dockweiler Patron </a:t>
            </a:r>
            <a:endParaRPr/>
          </a:p>
          <a:p>
            <a:pPr indent="0" lvl="0" marL="0" rtl="0" algn="l">
              <a:spcBef>
                <a:spcPts val="0"/>
              </a:spcBef>
              <a:spcAft>
                <a:spcPts val="0"/>
              </a:spcAft>
              <a:buNone/>
            </a:pPr>
            <a:r>
              <a:t/>
            </a:r>
            <a:endParaRPr/>
          </a:p>
        </p:txBody>
      </p:sp>
      <p:sp>
        <p:nvSpPr>
          <p:cNvPr id="149" name="Google Shape;149;p22"/>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Interviewer: </a:t>
            </a:r>
            <a:r>
              <a:rPr lang="en" sz="1600"/>
              <a:t>“</a:t>
            </a:r>
            <a:r>
              <a:rPr lang="en" sz="1600"/>
              <a:t>What do you feel like is the main contributor to the dirtiness of the ocean/of the beach?”</a:t>
            </a:r>
            <a:endParaRPr sz="1600"/>
          </a:p>
          <a:p>
            <a:pPr indent="0" lvl="0" marL="0" rtl="0" algn="l">
              <a:spcBef>
                <a:spcPts val="1600"/>
              </a:spcBef>
              <a:spcAft>
                <a:spcPts val="0"/>
              </a:spcAft>
              <a:buNone/>
            </a:pPr>
            <a:r>
              <a:rPr lang="en"/>
              <a:t>Interviewee:</a:t>
            </a:r>
            <a:r>
              <a:rPr lang="en" sz="1600"/>
              <a:t> “</a:t>
            </a:r>
            <a:r>
              <a:rPr lang="en" sz="1600"/>
              <a:t>Well I think it starts from the bottom, where it’s the people attending the beach itself. They don’t pay no mind to it, they don’t mind dirtying it. And then it just slowly builds up and it goes to the people taking care of the beach, securities, lifeguards and what not, and then it goes back all the way up to the city itself not being able to control all the mess that’s going on over there, not enforcing the laws and people not worrying about getting into trouble from dirtying the beaches itself.</a:t>
            </a:r>
            <a:r>
              <a:rPr lang="en" sz="1600"/>
              <a:t>”</a:t>
            </a:r>
            <a:endParaRPr sz="16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2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Focus: Volunteering</a:t>
            </a:r>
            <a:endParaRPr/>
          </a:p>
        </p:txBody>
      </p:sp>
      <p:sp>
        <p:nvSpPr>
          <p:cNvPr id="155" name="Google Shape;155;p23"/>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descr="California Coastal Cleanup Day brought hundreds of volunteers to Dockweiler State Beach in Playa del Rey, where they removed trash from the sand, and the water. Joy Benedict reports." id="156" name="Google Shape;156;p23" title="Volunteers Help Clean Up Dockweiler Beach">
            <a:hlinkClick r:id="rId3"/>
          </p:cNvPr>
          <p:cNvPicPr preferRelativeResize="0"/>
          <p:nvPr/>
        </p:nvPicPr>
        <p:blipFill>
          <a:blip r:embed="rId4">
            <a:alphaModFix/>
          </a:blip>
          <a:stretch>
            <a:fillRect/>
          </a:stretch>
        </p:blipFill>
        <p:spPr>
          <a:xfrm>
            <a:off x="311700" y="1073475"/>
            <a:ext cx="5969650" cy="3495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Preliminary Findings:</a:t>
            </a:r>
            <a:endParaRPr/>
          </a:p>
        </p:txBody>
      </p:sp>
      <p:sp>
        <p:nvSpPr>
          <p:cNvPr id="162" name="Google Shape;162;p2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Trash Build up and Littering:</a:t>
            </a:r>
            <a:endParaRPr/>
          </a:p>
          <a:p>
            <a:pPr indent="-330200" lvl="1" marL="914400" rtl="0" algn="l">
              <a:spcBef>
                <a:spcPts val="0"/>
              </a:spcBef>
              <a:spcAft>
                <a:spcPts val="0"/>
              </a:spcAft>
              <a:buSzPts val="1600"/>
              <a:buChar char="-"/>
            </a:pPr>
            <a:r>
              <a:rPr lang="en" sz="1600"/>
              <a:t>Observational findings support the existence of both trash build up and littering</a:t>
            </a:r>
            <a:endParaRPr sz="1600"/>
          </a:p>
          <a:p>
            <a:pPr indent="-330200" lvl="1" marL="914400" rtl="0" algn="l">
              <a:spcBef>
                <a:spcPts val="0"/>
              </a:spcBef>
              <a:spcAft>
                <a:spcPts val="0"/>
              </a:spcAft>
              <a:buSzPts val="1600"/>
              <a:buChar char="-"/>
            </a:pPr>
            <a:r>
              <a:rPr lang="en" sz="1600"/>
              <a:t>Trash build up correlated with lack of trash bin sites and areas of denser sample groups (by the bonfire pits)</a:t>
            </a:r>
            <a:endParaRPr sz="1600"/>
          </a:p>
          <a:p>
            <a:pPr indent="-330200" lvl="1" marL="914400" rtl="0" algn="l">
              <a:spcBef>
                <a:spcPts val="0"/>
              </a:spcBef>
              <a:spcAft>
                <a:spcPts val="0"/>
              </a:spcAft>
              <a:buSzPts val="1600"/>
              <a:buChar char="-"/>
            </a:pPr>
            <a:r>
              <a:rPr lang="en" sz="1600"/>
              <a:t>Littering takes place at random occasions; mainly common among drunken people and children</a:t>
            </a:r>
            <a:endParaRPr sz="1600"/>
          </a:p>
          <a:p>
            <a:pPr indent="-342900" lvl="0" marL="457200" rtl="0" algn="l">
              <a:spcBef>
                <a:spcPts val="0"/>
              </a:spcBef>
              <a:spcAft>
                <a:spcPts val="0"/>
              </a:spcAft>
              <a:buSzPts val="1800"/>
              <a:buChar char="-"/>
            </a:pPr>
            <a:r>
              <a:rPr lang="en"/>
              <a:t>The experience of beach users is not directly affected by trash build up, but the existence of a dirty environment allows for patrons to more easily contribute to the waste</a:t>
            </a:r>
            <a:endParaRPr/>
          </a:p>
          <a:p>
            <a:pPr indent="0" lvl="0" marL="0" rtl="0" algn="l">
              <a:spcBef>
                <a:spcPts val="1600"/>
              </a:spcBef>
              <a:spcAft>
                <a:spcPts val="16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Preliminary Findings:</a:t>
            </a:r>
            <a:endParaRPr/>
          </a:p>
          <a:p>
            <a:pPr indent="0" lvl="0" marL="0" rtl="0" algn="l">
              <a:spcBef>
                <a:spcPts val="0"/>
              </a:spcBef>
              <a:spcAft>
                <a:spcPts val="0"/>
              </a:spcAft>
              <a:buNone/>
            </a:pPr>
            <a:r>
              <a:t/>
            </a:r>
            <a:endParaRPr/>
          </a:p>
        </p:txBody>
      </p:sp>
      <p:sp>
        <p:nvSpPr>
          <p:cNvPr id="168" name="Google Shape;168;p25"/>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being done to prevent and reduce waste?</a:t>
            </a:r>
            <a:endParaRPr/>
          </a:p>
          <a:p>
            <a:pPr indent="-342900" lvl="0" marL="457200" rtl="0" algn="l">
              <a:spcBef>
                <a:spcPts val="1600"/>
              </a:spcBef>
              <a:spcAft>
                <a:spcPts val="0"/>
              </a:spcAft>
              <a:buSzPts val="1800"/>
              <a:buChar char="-"/>
            </a:pPr>
            <a:r>
              <a:rPr lang="en"/>
              <a:t>Explicit signs of waste prevention were not present through observation</a:t>
            </a:r>
            <a:endParaRPr/>
          </a:p>
          <a:p>
            <a:pPr indent="-342900" lvl="0" marL="457200" rtl="0" algn="l">
              <a:spcBef>
                <a:spcPts val="0"/>
              </a:spcBef>
              <a:spcAft>
                <a:spcPts val="0"/>
              </a:spcAft>
              <a:buSzPts val="1800"/>
              <a:buChar char="-"/>
            </a:pPr>
            <a:r>
              <a:rPr lang="en"/>
              <a:t>Interview and video interview provided feedback of the existence of community efforts to reduce waste.</a:t>
            </a:r>
            <a:endParaRPr/>
          </a:p>
          <a:p>
            <a:pPr indent="457200" lvl="0" marL="0" rtl="0" algn="l">
              <a:spcBef>
                <a:spcPts val="1600"/>
              </a:spcBef>
              <a:spcAft>
                <a:spcPts val="0"/>
              </a:spcAft>
              <a:buNone/>
            </a:pPr>
            <a:r>
              <a:rPr b="1" lang="en" u="sng"/>
              <a:t>3 Approaches:</a:t>
            </a:r>
            <a:endParaRPr b="1" u="sng"/>
          </a:p>
          <a:p>
            <a:pPr indent="-342900" lvl="0" marL="914400" rtl="0" algn="l">
              <a:spcBef>
                <a:spcPts val="1600"/>
              </a:spcBef>
              <a:spcAft>
                <a:spcPts val="0"/>
              </a:spcAft>
              <a:buSzPts val="1800"/>
              <a:buAutoNum type="arabicPeriod"/>
            </a:pPr>
            <a:r>
              <a:rPr lang="en"/>
              <a:t>Change the way the people act</a:t>
            </a:r>
            <a:endParaRPr/>
          </a:p>
          <a:p>
            <a:pPr indent="-342900" lvl="0" marL="914400" rtl="0" algn="l">
              <a:spcBef>
                <a:spcPts val="0"/>
              </a:spcBef>
              <a:spcAft>
                <a:spcPts val="0"/>
              </a:spcAft>
              <a:buSzPts val="1800"/>
              <a:buAutoNum type="arabicPeriod"/>
            </a:pPr>
            <a:r>
              <a:rPr lang="en"/>
              <a:t>Better enforce the actions of the people</a:t>
            </a:r>
            <a:endParaRPr/>
          </a:p>
          <a:p>
            <a:pPr indent="-342900" lvl="0" marL="914400" rtl="0" algn="l">
              <a:spcBef>
                <a:spcPts val="0"/>
              </a:spcBef>
              <a:spcAft>
                <a:spcPts val="0"/>
              </a:spcAft>
              <a:buSzPts val="1800"/>
              <a:buAutoNum type="arabicPeriod"/>
            </a:pPr>
            <a:r>
              <a:rPr lang="en"/>
              <a:t>Do not allow drinking and smoking</a:t>
            </a:r>
            <a:endParaRPr/>
          </a:p>
          <a:p>
            <a:pPr indent="0" lvl="0" marL="0" rtl="0" algn="l">
              <a:spcBef>
                <a:spcPts val="1600"/>
              </a:spcBef>
              <a:spcAft>
                <a:spcPts val="1600"/>
              </a:spcAft>
              <a:buNone/>
            </a:pPr>
            <a:r>
              <a:t/>
            </a:r>
            <a:endParaRPr/>
          </a:p>
        </p:txBody>
      </p:sp>
      <p:pic>
        <p:nvPicPr>
          <p:cNvPr id="169" name="Google Shape;169;p25"/>
          <p:cNvPicPr preferRelativeResize="0"/>
          <p:nvPr/>
        </p:nvPicPr>
        <p:blipFill>
          <a:blip r:embed="rId3">
            <a:alphaModFix/>
          </a:blip>
          <a:stretch>
            <a:fillRect/>
          </a:stretch>
        </p:blipFill>
        <p:spPr>
          <a:xfrm>
            <a:off x="5575325" y="2675400"/>
            <a:ext cx="1280124" cy="12801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Limitations of the Research:</a:t>
            </a:r>
            <a:endParaRPr/>
          </a:p>
        </p:txBody>
      </p:sp>
      <p:sp>
        <p:nvSpPr>
          <p:cNvPr id="175" name="Google Shape;175;p2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Research was done mainly using the </a:t>
            </a:r>
            <a:r>
              <a:rPr b="1" lang="en"/>
              <a:t>qualitative methods</a:t>
            </a:r>
            <a:r>
              <a:rPr lang="en"/>
              <a:t> learned in class</a:t>
            </a:r>
            <a:endParaRPr/>
          </a:p>
          <a:p>
            <a:pPr indent="-330200" lvl="1" marL="914400" rtl="0" algn="l">
              <a:spcBef>
                <a:spcPts val="0"/>
              </a:spcBef>
              <a:spcAft>
                <a:spcPts val="0"/>
              </a:spcAft>
              <a:buSzPts val="1600"/>
              <a:buChar char="-"/>
            </a:pPr>
            <a:r>
              <a:rPr lang="en" sz="1600"/>
              <a:t>Qualitative research provided useful insight of first hand experiences, but Dockweiler is such a popular beach and I could not fully capture multiple perspectives.</a:t>
            </a:r>
            <a:endParaRPr sz="1600"/>
          </a:p>
          <a:p>
            <a:pPr indent="-330200" lvl="1" marL="914400" rtl="0" algn="l">
              <a:spcBef>
                <a:spcPts val="0"/>
              </a:spcBef>
              <a:spcAft>
                <a:spcPts val="0"/>
              </a:spcAft>
              <a:buSzPts val="1600"/>
              <a:buChar char="-"/>
            </a:pPr>
            <a:r>
              <a:rPr lang="en" sz="1600"/>
              <a:t>The interview process limitations: </a:t>
            </a:r>
            <a:endParaRPr sz="1600"/>
          </a:p>
          <a:p>
            <a:pPr indent="-330200" lvl="2" marL="1371600" rtl="0" algn="l">
              <a:spcBef>
                <a:spcPts val="0"/>
              </a:spcBef>
              <a:spcAft>
                <a:spcPts val="0"/>
              </a:spcAft>
              <a:buSzPts val="1600"/>
              <a:buChar char="-"/>
            </a:pPr>
            <a:r>
              <a:rPr lang="en" sz="1600"/>
              <a:t>The interviewee is a patron at the beach and is there to relax and have a good time</a:t>
            </a:r>
            <a:endParaRPr sz="1600"/>
          </a:p>
          <a:p>
            <a:pPr indent="-330200" lvl="2" marL="1371600" rtl="0" algn="l">
              <a:spcBef>
                <a:spcPts val="0"/>
              </a:spcBef>
              <a:spcAft>
                <a:spcPts val="0"/>
              </a:spcAft>
              <a:buSzPts val="1600"/>
              <a:buChar char="-"/>
            </a:pPr>
            <a:r>
              <a:rPr lang="en" sz="1600"/>
              <a:t>Answering questions is not the funnest of activities for someone at the beach </a:t>
            </a:r>
            <a:endParaRPr sz="1600"/>
          </a:p>
          <a:p>
            <a:pPr indent="-330200" lvl="2" marL="1371600" rtl="0" algn="l">
              <a:spcBef>
                <a:spcPts val="0"/>
              </a:spcBef>
              <a:spcAft>
                <a:spcPts val="0"/>
              </a:spcAft>
              <a:buSzPts val="1600"/>
              <a:buChar char="-"/>
            </a:pPr>
            <a:r>
              <a:rPr lang="en" sz="1600"/>
              <a:t>The lack of motivation and interest in the interview causes a tense atmosphere during the interview</a:t>
            </a:r>
            <a:endParaRPr sz="1600"/>
          </a:p>
          <a:p>
            <a:pPr indent="0" lvl="0" marL="0" rtl="0" algn="l">
              <a:spcBef>
                <a:spcPts val="160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Future Direction of Research:</a:t>
            </a:r>
            <a:endParaRPr/>
          </a:p>
        </p:txBody>
      </p:sp>
      <p:sp>
        <p:nvSpPr>
          <p:cNvPr id="181" name="Google Shape;181;p27"/>
          <p:cNvSpPr txBox="1"/>
          <p:nvPr>
            <p:ph idx="1" type="body"/>
          </p:nvPr>
        </p:nvSpPr>
        <p:spPr>
          <a:xfrm>
            <a:off x="311700" y="1229875"/>
            <a:ext cx="6072600" cy="33390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The use of further </a:t>
            </a:r>
            <a:r>
              <a:rPr b="1" lang="en" sz="1700"/>
              <a:t>qualitative research methods </a:t>
            </a:r>
            <a:r>
              <a:rPr lang="en" sz="1700"/>
              <a:t>would provide a better understanding of how patrons of Dockweiler are interacting with the beach.</a:t>
            </a:r>
            <a:endParaRPr sz="1700"/>
          </a:p>
          <a:p>
            <a:pPr indent="-330200" lvl="1" marL="914400" rtl="0" algn="l">
              <a:spcBef>
                <a:spcPts val="0"/>
              </a:spcBef>
              <a:spcAft>
                <a:spcPts val="0"/>
              </a:spcAft>
              <a:buSzPts val="1600"/>
              <a:buChar char="-"/>
            </a:pPr>
            <a:r>
              <a:rPr b="1" lang="en" sz="1600"/>
              <a:t>In depth interviews</a:t>
            </a:r>
            <a:r>
              <a:rPr lang="en" sz="1600"/>
              <a:t> of official workers (lifeguards, patrol officers) of Dockweiler to better understand whether improvements are being made; they have a longitudinal perspective. </a:t>
            </a:r>
            <a:endParaRPr sz="1600"/>
          </a:p>
          <a:p>
            <a:pPr indent="-336550" lvl="0" marL="457200" rtl="0" algn="l">
              <a:spcBef>
                <a:spcPts val="0"/>
              </a:spcBef>
              <a:spcAft>
                <a:spcPts val="0"/>
              </a:spcAft>
              <a:buSzPts val="1700"/>
              <a:buChar char="-"/>
            </a:pPr>
            <a:r>
              <a:rPr lang="en" sz="1700"/>
              <a:t>The use of </a:t>
            </a:r>
            <a:r>
              <a:rPr b="1" lang="en" sz="1700"/>
              <a:t>quantitative research methods </a:t>
            </a:r>
            <a:r>
              <a:rPr lang="en" sz="1700"/>
              <a:t>would provide further understanding of the experience of patrons at Dockweiler.</a:t>
            </a:r>
            <a:endParaRPr sz="1700"/>
          </a:p>
          <a:p>
            <a:pPr indent="-330200" lvl="1" marL="914400" rtl="0" algn="l">
              <a:spcBef>
                <a:spcPts val="0"/>
              </a:spcBef>
              <a:spcAft>
                <a:spcPts val="0"/>
              </a:spcAft>
              <a:buSzPts val="1600"/>
              <a:buChar char="-"/>
            </a:pPr>
            <a:r>
              <a:rPr b="1" lang="en" sz="1600"/>
              <a:t>Survey methods</a:t>
            </a:r>
            <a:r>
              <a:rPr lang="en" sz="1600"/>
              <a:t> to better understand the experience from multiple perspectives.</a:t>
            </a:r>
            <a:endParaRPr sz="1600"/>
          </a:p>
          <a:p>
            <a:pPr indent="0" lvl="0" marL="91440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82" name="Google Shape;182;p27"/>
          <p:cNvPicPr preferRelativeResize="0"/>
          <p:nvPr/>
        </p:nvPicPr>
        <p:blipFill>
          <a:blip r:embed="rId3">
            <a:alphaModFix/>
          </a:blip>
          <a:stretch>
            <a:fillRect/>
          </a:stretch>
        </p:blipFill>
        <p:spPr>
          <a:xfrm>
            <a:off x="6747800" y="904525"/>
            <a:ext cx="1798951" cy="2410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